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CA1F-378B-496B-A06F-73684EA09EB1}" type="datetimeFigureOut">
              <a:rPr lang="it-IT" smtClean="0"/>
              <a:pPr/>
              <a:t>27/06/2018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9A93F-2267-47E2-ADA2-89645F3A1EB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dirty="0" smtClean="0"/>
              <a:t>LA PROGETTAZIONE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UN ESEMPIO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96944" cy="475252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it-IT" dirty="0">
                <a:solidFill>
                  <a:schemeClr val="tx1"/>
                </a:solidFill>
              </a:rPr>
              <a:t>LE FASI DELLA PROGETTAZIONE </a:t>
            </a:r>
            <a:r>
              <a:rPr lang="it-IT" dirty="0" smtClean="0">
                <a:solidFill>
                  <a:schemeClr val="tx1"/>
                </a:solidFill>
              </a:rPr>
              <a:t>: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it-IT" b="1" dirty="0" smtClean="0">
                <a:solidFill>
                  <a:schemeClr val="tx1"/>
                </a:solidFill>
              </a:rPr>
              <a:t>FASE 1 </a:t>
            </a:r>
            <a:r>
              <a:rPr lang="it-IT" b="1" dirty="0">
                <a:solidFill>
                  <a:schemeClr val="tx1"/>
                </a:solidFill>
              </a:rPr>
              <a:t>: </a:t>
            </a:r>
            <a:r>
              <a:rPr lang="it-IT" b="1" dirty="0">
                <a:solidFill>
                  <a:srgbClr val="FF9900"/>
                </a:solidFill>
              </a:rPr>
              <a:t>ORGANIZZAZIONE</a:t>
            </a:r>
            <a:endParaRPr lang="it-IT" dirty="0">
              <a:solidFill>
                <a:srgbClr val="FF9900"/>
              </a:solidFill>
            </a:endParaRPr>
          </a:p>
          <a:p>
            <a:pPr lvl="0" algn="l"/>
            <a:r>
              <a:rPr lang="it-IT" b="1" dirty="0" smtClean="0">
                <a:solidFill>
                  <a:schemeClr val="tx1"/>
                </a:solidFill>
              </a:rPr>
              <a:t>                                     </a:t>
            </a:r>
          </a:p>
          <a:p>
            <a:pPr lvl="0" algn="l"/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</a:rPr>
              <a:t>                              </a:t>
            </a:r>
            <a:r>
              <a:rPr lang="it-IT" dirty="0" smtClean="0">
                <a:solidFill>
                  <a:schemeClr val="tx1"/>
                </a:solidFill>
              </a:rPr>
              <a:t>:  Una ragazza in difficoltà</a:t>
            </a:r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</a:rPr>
              <a:t>                 :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Educare al valore dell’amicizia.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it-IT" b="1" dirty="0" smtClean="0">
                <a:solidFill>
                  <a:schemeClr val="tx1"/>
                </a:solidFill>
              </a:rPr>
              <a:t>                                     :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I miei </a:t>
            </a:r>
            <a:r>
              <a:rPr lang="it-IT" dirty="0" smtClean="0">
                <a:solidFill>
                  <a:schemeClr val="tx1"/>
                </a:solidFill>
              </a:rPr>
              <a:t>alunni</a:t>
            </a:r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</a:rPr>
              <a:t>                    : </a:t>
            </a:r>
            <a:r>
              <a:rPr lang="it-IT" dirty="0">
                <a:solidFill>
                  <a:schemeClr val="tx1"/>
                </a:solidFill>
              </a:rPr>
              <a:t>Racconto verosimile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 </a:t>
            </a:r>
            <a:endParaRPr lang="it-IT" dirty="0">
              <a:solidFill>
                <a:schemeClr val="tx1"/>
              </a:solidFill>
            </a:endParaRPr>
          </a:p>
          <a:p>
            <a:pPr lvl="0" algn="l"/>
            <a:r>
              <a:rPr lang="it-IT" b="1" dirty="0" smtClean="0">
                <a:solidFill>
                  <a:schemeClr val="tx1"/>
                </a:solidFill>
              </a:rPr>
              <a:t>                                                   :  </a:t>
            </a:r>
            <a:r>
              <a:rPr lang="it-IT" dirty="0" smtClean="0">
                <a:solidFill>
                  <a:schemeClr val="tx1"/>
                </a:solidFill>
              </a:rPr>
              <a:t>Una </a:t>
            </a:r>
            <a:r>
              <a:rPr lang="it-IT" dirty="0">
                <a:solidFill>
                  <a:schemeClr val="tx1"/>
                </a:solidFill>
              </a:rPr>
              <a:t>settimana</a:t>
            </a:r>
          </a:p>
          <a:p>
            <a:pPr algn="l"/>
            <a:r>
              <a:rPr lang="it-IT" b="1" dirty="0">
                <a:solidFill>
                  <a:schemeClr val="tx1"/>
                </a:solidFill>
              </a:rPr>
              <a:t> </a:t>
            </a:r>
            <a:endParaRPr lang="it-IT" dirty="0">
              <a:solidFill>
                <a:schemeClr val="tx1"/>
              </a:solidFill>
            </a:endParaRPr>
          </a:p>
          <a:p>
            <a:pPr lvl="0" algn="l"/>
            <a:r>
              <a:rPr lang="it-IT" b="1" dirty="0" smtClean="0">
                <a:solidFill>
                  <a:schemeClr val="tx1"/>
                </a:solidFill>
              </a:rPr>
              <a:t>                                                            :   </a:t>
            </a:r>
            <a:r>
              <a:rPr lang="it-IT" dirty="0" smtClean="0">
                <a:solidFill>
                  <a:schemeClr val="tx1"/>
                </a:solidFill>
              </a:rPr>
              <a:t>Due  </a:t>
            </a:r>
            <a:r>
              <a:rPr lang="it-IT" dirty="0">
                <a:solidFill>
                  <a:schemeClr val="tx1"/>
                </a:solidFill>
              </a:rPr>
              <a:t>pagine</a:t>
            </a:r>
          </a:p>
          <a:p>
            <a:pPr algn="l"/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475656" y="3212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96136" y="17008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278092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ARGOMENTO</a:t>
            </a:r>
            <a:endParaRPr lang="it-IT" sz="24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342900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SCOPO</a:t>
            </a:r>
            <a:endParaRPr lang="it-IT" sz="24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3528" y="414908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DESTINATAR</a:t>
            </a:r>
            <a:r>
              <a:rPr lang="it-IT" sz="24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it-IT" sz="2400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5536" y="479715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FORMA</a:t>
            </a:r>
            <a:r>
              <a:rPr lang="it-IT" sz="24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it-IT" sz="2400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3528" y="544522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TEMPO DISPONIBILE  </a:t>
            </a:r>
            <a:endParaRPr lang="it-IT" sz="24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95536" y="616530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LUNGHEZZA DEL TESTO</a:t>
            </a:r>
            <a:endParaRPr lang="it-IT" sz="2400" b="1" dirty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660232" y="188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m</a:t>
            </a:r>
            <a:r>
              <a:rPr lang="it-IT" sz="1400" dirty="0" err="1" smtClean="0"/>
              <a:t>aestraconcetta.weebly.com</a:t>
            </a:r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95536" y="332657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FASE 2: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IDEAZIONE</a:t>
            </a:r>
          </a:p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Personaggi: </a:t>
            </a:r>
            <a:r>
              <a:rPr lang="it-IT" sz="1600" dirty="0" smtClean="0"/>
              <a:t>Sara, i compagni di classe, i genitori</a:t>
            </a:r>
          </a:p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Ambienti: </a:t>
            </a:r>
            <a:r>
              <a:rPr lang="it-IT" sz="1600" dirty="0" smtClean="0"/>
              <a:t>La città, la scuola</a:t>
            </a:r>
          </a:p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Tempo: </a:t>
            </a:r>
            <a:r>
              <a:rPr lang="it-IT" sz="1600" dirty="0" smtClean="0"/>
              <a:t>Presente</a:t>
            </a:r>
            <a:endParaRPr lang="it-IT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it-IT" sz="1000" b="1" dirty="0"/>
          </a:p>
          <a:p>
            <a:pPr lvl="0"/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Situazione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 sviluppare: </a:t>
            </a:r>
          </a:p>
          <a:p>
            <a:pPr algn="just"/>
            <a:r>
              <a:rPr lang="it-IT" sz="1600" dirty="0"/>
              <a:t>Sara vuole partecipare ad un corso di pittura ma non può permettersi di pagare il costo di iscrizione. Solo grazie all’aiuto dei suoi compagni di classe, riuscirà  a risolvere il problema.  Questa esperienza rafforzerà  l’amicizia tra Sara e i suoi compagni.</a:t>
            </a:r>
          </a:p>
          <a:p>
            <a:r>
              <a:rPr lang="it-IT" dirty="0"/>
              <a:t> </a:t>
            </a:r>
          </a:p>
          <a:p>
            <a:pPr lvl="0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Tecnica per la registrazione:  </a:t>
            </a:r>
            <a:r>
              <a:rPr lang="it-IT" sz="1600" dirty="0"/>
              <a:t>Modello problema/Soluzione del problema.</a:t>
            </a:r>
          </a:p>
          <a:p>
            <a:r>
              <a:rPr lang="it-IT" dirty="0"/>
              <a:t> </a:t>
            </a: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MODELLO PROBLEMA/SOLUZIONE DEL PROBLEMA: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67544" y="3933056"/>
            <a:ext cx="187220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PRESENTAZIONE: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67545" y="4581128"/>
            <a:ext cx="1728192" cy="5667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PROBLEMA:</a:t>
            </a: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67544" y="5589240"/>
            <a:ext cx="2952328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SOLUZIONE DEL PROBLEMA:</a:t>
            </a: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483768" y="386104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Sara è un’appassionata di pittura e vuole partecipare ad un corso per imparare tecniche nuove.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483768" y="4653136"/>
            <a:ext cx="3397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Sara non ha i soldi per pagarsi il corso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3347864" y="5517232"/>
            <a:ext cx="41764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 suoi amici la aiuteranno a trovare i soldi</a:t>
            </a:r>
          </a:p>
          <a:p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necessari.</a:t>
            </a:r>
            <a:endParaRPr lang="it-IT" sz="1600" dirty="0"/>
          </a:p>
        </p:txBody>
      </p:sp>
      <p:pic>
        <p:nvPicPr>
          <p:cNvPr id="15" name="Immagine 14" descr="punto ross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149080"/>
            <a:ext cx="1152128" cy="1152128"/>
          </a:xfrm>
          <a:prstGeom prst="rect">
            <a:avLst/>
          </a:prstGeom>
        </p:spPr>
      </p:pic>
      <p:pic>
        <p:nvPicPr>
          <p:cNvPr id="16" name="Immagine 15" descr="ide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4907202"/>
            <a:ext cx="1369690" cy="1531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476672"/>
            <a:ext cx="8136904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FASE 3: </a:t>
            </a:r>
            <a:r>
              <a:rPr lang="it-IT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PIANIFICAZIONE</a:t>
            </a:r>
          </a:p>
          <a:p>
            <a:endParaRPr lang="it-IT" b="1" dirty="0" smtClean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      </a:t>
            </a:r>
            <a:r>
              <a:rPr lang="it-IT" dirty="0" smtClean="0"/>
              <a:t>: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 smtClean="0"/>
              <a:t>dall’inizio </a:t>
            </a:r>
            <a:r>
              <a:rPr lang="it-IT" dirty="0"/>
              <a:t>alla conclusione</a:t>
            </a:r>
            <a:r>
              <a:rPr lang="it-IT" dirty="0" smtClean="0"/>
              <a:t>.</a:t>
            </a:r>
          </a:p>
          <a:p>
            <a:pPr lvl="0"/>
            <a:endParaRPr lang="it-IT" dirty="0"/>
          </a:p>
          <a:p>
            <a:pPr lvl="0"/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                      </a:t>
            </a:r>
            <a:r>
              <a:rPr lang="it-IT" dirty="0" smtClean="0"/>
              <a:t>: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0"/>
            <a:endParaRPr lang="it-IT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it-IT" dirty="0"/>
              <a:t>Sara legge su un giornale che a breve sarà  organizzato un corso di pittura nella sua città.</a:t>
            </a:r>
          </a:p>
          <a:p>
            <a:pPr lvl="0">
              <a:buFont typeface="Wingdings" pitchFamily="2" charset="2"/>
              <a:buChar char="Ø"/>
            </a:pPr>
            <a:r>
              <a:rPr lang="it-IT" dirty="0"/>
              <a:t>Desidera tanto partecipare perché la pittura è la sua passione e vuole perfezionare e conoscere nuove tecniche.</a:t>
            </a:r>
          </a:p>
          <a:p>
            <a:pPr lvl="0">
              <a:buFont typeface="Wingdings" pitchFamily="2" charset="2"/>
              <a:buChar char="Ø"/>
            </a:pPr>
            <a:r>
              <a:rPr lang="it-IT" dirty="0"/>
              <a:t>La sera stessa Sara ha la triste notizia del licenziamento del padre.</a:t>
            </a:r>
          </a:p>
          <a:p>
            <a:pPr lvl="0">
              <a:buFont typeface="Wingdings" pitchFamily="2" charset="2"/>
              <a:buChar char="Ø"/>
            </a:pPr>
            <a:r>
              <a:rPr lang="it-IT" dirty="0"/>
              <a:t>Sara è triste e preoccupata e sa che non può chiedere i soldi ai genitori per frequentare il corso.</a:t>
            </a:r>
          </a:p>
          <a:p>
            <a:pPr lvl="0">
              <a:buFont typeface="Wingdings" pitchFamily="2" charset="2"/>
              <a:buChar char="Ø"/>
            </a:pPr>
            <a:r>
              <a:rPr lang="it-IT" dirty="0"/>
              <a:t>Gli amici sanno che Sara è molto brava in disegno e la incoraggiano a trovare una soluzione.</a:t>
            </a:r>
          </a:p>
          <a:p>
            <a:pPr lvl="0">
              <a:buFont typeface="Wingdings" pitchFamily="2" charset="2"/>
              <a:buChar char="Ø"/>
            </a:pPr>
            <a:r>
              <a:rPr lang="it-IT" dirty="0"/>
              <a:t>Gli amici le propongono di allestire una mostra dei suoi dipinti e di venderli.</a:t>
            </a:r>
          </a:p>
          <a:p>
            <a:pPr lvl="0">
              <a:buFont typeface="Wingdings" pitchFamily="2" charset="2"/>
              <a:buChar char="Ø"/>
            </a:pPr>
            <a:r>
              <a:rPr lang="it-IT" dirty="0"/>
              <a:t>Dalla vendita dei suoi quadri ricava i soldi sufficienti per partecipare al corso.</a:t>
            </a:r>
          </a:p>
          <a:p>
            <a:endParaRPr lang="it-IT" b="1" dirty="0" smtClean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 smtClean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 smtClean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 smtClean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 smtClean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9552" y="1052736"/>
            <a:ext cx="2808312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1400" b="1" dirty="0" smtClean="0">
                <a:solidFill>
                  <a:srgbClr val="CC00CC"/>
                </a:solidFill>
                <a:latin typeface="Times New Roman" pitchFamily="18" charset="0"/>
                <a:cs typeface="Arial" pitchFamily="34" charset="0"/>
              </a:rPr>
              <a:t>ORDINE DELLA NARRAZIONE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9552" y="1628800"/>
            <a:ext cx="3600400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it-IT" sz="1400" b="1" dirty="0" smtClean="0">
                <a:solidFill>
                  <a:srgbClr val="CC00CC"/>
                </a:solidFill>
                <a:latin typeface="Times New Roman" pitchFamily="18" charset="0"/>
                <a:cs typeface="Arial" pitchFamily="34" charset="0"/>
              </a:rPr>
              <a:t>PREPARAZIONE DELLA SCALETTA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rgbClr val="CC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magine 7" descr="bambini cerch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54" y="5229200"/>
            <a:ext cx="1628800" cy="1628800"/>
          </a:xfrm>
          <a:prstGeom prst="rect">
            <a:avLst/>
          </a:prstGeom>
        </p:spPr>
      </p:pic>
      <p:sp>
        <p:nvSpPr>
          <p:cNvPr id="9" name="Fumetto 1 8"/>
          <p:cNvSpPr/>
          <p:nvPr/>
        </p:nvSpPr>
        <p:spPr>
          <a:xfrm>
            <a:off x="1907704" y="5229200"/>
            <a:ext cx="2016224" cy="936104"/>
          </a:xfrm>
          <a:prstGeom prst="wedgeRectCallout">
            <a:avLst>
              <a:gd name="adj1" fmla="val -69964"/>
              <a:gd name="adj2" fmla="val -2398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907704" y="530120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ORA TOCCA A TE!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BUON LAVORO!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278</Words>
  <Application>Microsoft Office PowerPoint</Application>
  <PresentationFormat>Presentazione su schermo (4:3)</PresentationFormat>
  <Paragraphs>65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 LA PROGETTAZIONE UN ESEMPIO  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PROGETTAZIONE</dc:title>
  <dc:creator>nicola</dc:creator>
  <cp:lastModifiedBy>nicola</cp:lastModifiedBy>
  <cp:revision>15</cp:revision>
  <dcterms:created xsi:type="dcterms:W3CDTF">2018-02-28T14:40:29Z</dcterms:created>
  <dcterms:modified xsi:type="dcterms:W3CDTF">2018-06-27T11:19:56Z</dcterms:modified>
</cp:coreProperties>
</file>